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28"/>
  </p:handoutMasterIdLst>
  <p:sldIdLst>
    <p:sldId id="256" r:id="rId2"/>
    <p:sldId id="257" r:id="rId3"/>
    <p:sldId id="291" r:id="rId4"/>
    <p:sldId id="259" r:id="rId5"/>
    <p:sldId id="262" r:id="rId6"/>
    <p:sldId id="261" r:id="rId7"/>
    <p:sldId id="263" r:id="rId8"/>
    <p:sldId id="295" r:id="rId9"/>
    <p:sldId id="264" r:id="rId10"/>
    <p:sldId id="265" r:id="rId11"/>
    <p:sldId id="266" r:id="rId12"/>
    <p:sldId id="272" r:id="rId13"/>
    <p:sldId id="296" r:id="rId14"/>
    <p:sldId id="267" r:id="rId15"/>
    <p:sldId id="268" r:id="rId16"/>
    <p:sldId id="294" r:id="rId17"/>
    <p:sldId id="269" r:id="rId18"/>
    <p:sldId id="270" r:id="rId19"/>
    <p:sldId id="271" r:id="rId20"/>
    <p:sldId id="273" r:id="rId21"/>
    <p:sldId id="274" r:id="rId22"/>
    <p:sldId id="276" r:id="rId23"/>
    <p:sldId id="277" r:id="rId24"/>
    <p:sldId id="293" r:id="rId25"/>
    <p:sldId id="278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487" autoAdjust="0"/>
    <p:restoredTop sz="94660"/>
  </p:normalViewPr>
  <p:slideViewPr>
    <p:cSldViewPr>
      <p:cViewPr>
        <p:scale>
          <a:sx n="82" d="100"/>
          <a:sy n="82" d="100"/>
        </p:scale>
        <p:origin x="-618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2EFA-A854-461B-A638-CDC52E0E0C3B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409CD-A26C-4A9E-A845-BD539454C4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C3FD-5457-44AE-B71B-657DFF3D43E1}" type="datetimeFigureOut">
              <a:rPr lang="en-US" smtClean="0"/>
              <a:pPr/>
              <a:t>10/15/2011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6AC9-2FDA-4141-83C8-CA931E3C6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C3FD-5457-44AE-B71B-657DFF3D43E1}" type="datetimeFigureOut">
              <a:rPr lang="en-US" smtClean="0"/>
              <a:pPr/>
              <a:t>10/15/2011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6AC9-2FDA-4141-83C8-CA931E3C6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C3FD-5457-44AE-B71B-657DFF3D43E1}" type="datetimeFigureOut">
              <a:rPr lang="en-US" smtClean="0"/>
              <a:pPr/>
              <a:t>10/15/2011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6AC9-2FDA-4141-83C8-CA931E3C6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C3FD-5457-44AE-B71B-657DFF3D43E1}" type="datetimeFigureOut">
              <a:rPr lang="en-US" smtClean="0"/>
              <a:pPr/>
              <a:t>10/15/2011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6AC9-2FDA-4141-83C8-CA931E3C6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C3FD-5457-44AE-B71B-657DFF3D43E1}" type="datetimeFigureOut">
              <a:rPr lang="en-US" smtClean="0"/>
              <a:pPr/>
              <a:t>10/15/2011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6AC9-2FDA-4141-83C8-CA931E3C6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C3FD-5457-44AE-B71B-657DFF3D43E1}" type="datetimeFigureOut">
              <a:rPr lang="en-US" smtClean="0"/>
              <a:pPr/>
              <a:t>10/15/2011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6AC9-2FDA-4141-83C8-CA931E3C6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C3FD-5457-44AE-B71B-657DFF3D43E1}" type="datetimeFigureOut">
              <a:rPr lang="en-US" smtClean="0"/>
              <a:pPr/>
              <a:t>10/15/2011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6AC9-2FDA-4141-83C8-CA931E3C6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C3FD-5457-44AE-B71B-657DFF3D43E1}" type="datetimeFigureOut">
              <a:rPr lang="en-US" smtClean="0"/>
              <a:pPr/>
              <a:t>10/15/2011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6AC9-2FDA-4141-83C8-CA931E3C6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C3FD-5457-44AE-B71B-657DFF3D43E1}" type="datetimeFigureOut">
              <a:rPr lang="en-US" smtClean="0"/>
              <a:pPr/>
              <a:t>10/15/2011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6AC9-2FDA-4141-83C8-CA931E3C6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C3FD-5457-44AE-B71B-657DFF3D43E1}" type="datetimeFigureOut">
              <a:rPr lang="en-US" smtClean="0"/>
              <a:pPr/>
              <a:t>10/15/2011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6AC9-2FDA-4141-83C8-CA931E3C60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C3FD-5457-44AE-B71B-657DFF3D43E1}" type="datetimeFigureOut">
              <a:rPr lang="en-US" smtClean="0"/>
              <a:pPr/>
              <a:t>10/15/2011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226AC9-2FDA-4141-83C8-CA931E3C60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F5C3FD-5457-44AE-B71B-657DFF3D43E1}" type="datetimeFigureOut">
              <a:rPr lang="en-US" smtClean="0"/>
              <a:pPr/>
              <a:t>10/15/2011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226AC9-2FDA-4141-83C8-CA931E3C60C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The Reasons for the</a:t>
            </a:r>
            <a:br>
              <a:rPr lang="en-US" sz="6600" dirty="0" smtClean="0">
                <a:solidFill>
                  <a:srgbClr val="FF0000"/>
                </a:solidFill>
              </a:rPr>
            </a:br>
            <a:r>
              <a:rPr lang="en-US" sz="6600" dirty="0" smtClean="0">
                <a:solidFill>
                  <a:srgbClr val="FF0000"/>
                </a:solidFill>
              </a:rPr>
              <a:t>Seasons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A STEM Activity for</a:t>
            </a:r>
          </a:p>
          <a:p>
            <a:pPr algn="ctr"/>
            <a:r>
              <a:rPr lang="en-US" sz="4800" b="1" dirty="0" smtClean="0"/>
              <a:t>Principle-Led Professional Day</a:t>
            </a:r>
          </a:p>
          <a:p>
            <a:pPr algn="ctr"/>
            <a:r>
              <a:rPr lang="en-US" sz="4800" b="1" dirty="0" smtClean="0"/>
              <a:t>October, 2011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704850"/>
            <a:ext cx="8305800" cy="1143000"/>
          </a:xfrm>
        </p:spPr>
        <p:txBody>
          <a:bodyPr/>
          <a:lstStyle/>
          <a:p>
            <a:pPr algn="ctr"/>
            <a:r>
              <a:rPr lang="en-US" sz="5400" b="1" dirty="0" smtClean="0"/>
              <a:t>Earth’s Motion in Space</a:t>
            </a:r>
            <a:endParaRPr lang="en-US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47320" y="2057400"/>
            <a:ext cx="8239480" cy="1295400"/>
            <a:chOff x="1399" y="11989"/>
            <a:chExt cx="8036" cy="1185"/>
          </a:xfrm>
        </p:grpSpPr>
        <p:sp>
          <p:nvSpPr>
            <p:cNvPr id="1027" name="Oval 3"/>
            <p:cNvSpPr>
              <a:spLocks noChangeArrowheads="1"/>
            </p:cNvSpPr>
            <p:nvPr/>
          </p:nvSpPr>
          <p:spPr bwMode="auto">
            <a:xfrm>
              <a:off x="2085" y="11989"/>
              <a:ext cx="7350" cy="1185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5625" y="12198"/>
              <a:ext cx="1060" cy="697"/>
              <a:chOff x="5370" y="12198"/>
              <a:chExt cx="1060" cy="697"/>
            </a:xfrm>
          </p:grpSpPr>
          <p:sp>
            <p:nvSpPr>
              <p:cNvPr id="1029" name="Oval 5"/>
              <p:cNvSpPr>
                <a:spLocks noChangeArrowheads="1"/>
              </p:cNvSpPr>
              <p:nvPr/>
            </p:nvSpPr>
            <p:spPr bwMode="auto">
              <a:xfrm>
                <a:off x="5370" y="12198"/>
                <a:ext cx="689" cy="62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0" name="Text Box 6"/>
              <p:cNvSpPr txBox="1">
                <a:spLocks noChangeArrowheads="1"/>
              </p:cNvSpPr>
              <p:nvPr/>
            </p:nvSpPr>
            <p:spPr bwMode="auto">
              <a:xfrm>
                <a:off x="5545" y="12370"/>
                <a:ext cx="885" cy="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SUN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1399" y="12154"/>
              <a:ext cx="1050" cy="795"/>
              <a:chOff x="1399" y="12154"/>
              <a:chExt cx="1050" cy="795"/>
            </a:xfrm>
          </p:grpSpPr>
          <p:sp>
            <p:nvSpPr>
              <p:cNvPr id="1032" name="Text Box 8"/>
              <p:cNvSpPr txBox="1">
                <a:spLocks noChangeArrowheads="1"/>
              </p:cNvSpPr>
              <p:nvPr/>
            </p:nvSpPr>
            <p:spPr bwMode="auto">
              <a:xfrm>
                <a:off x="1399" y="12465"/>
                <a:ext cx="1050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Earth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033" name="AutoShape 9"/>
              <p:cNvCxnSpPr>
                <a:cxnSpLocks noChangeShapeType="1"/>
              </p:cNvCxnSpPr>
              <p:nvPr/>
            </p:nvCxnSpPr>
            <p:spPr bwMode="auto">
              <a:xfrm>
                <a:off x="2115" y="12154"/>
                <a:ext cx="0" cy="79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034" name="Oval 10"/>
              <p:cNvSpPr>
                <a:spLocks noChangeArrowheads="1"/>
              </p:cNvSpPr>
              <p:nvPr/>
            </p:nvSpPr>
            <p:spPr bwMode="auto">
              <a:xfrm>
                <a:off x="1950" y="12407"/>
                <a:ext cx="341" cy="324"/>
              </a:xfrm>
              <a:prstGeom prst="ellipse">
                <a:avLst/>
              </a:prstGeom>
              <a:solidFill>
                <a:srgbClr val="007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3" name="TextBox 12"/>
          <p:cNvSpPr txBox="1"/>
          <p:nvPr/>
        </p:nvSpPr>
        <p:spPr>
          <a:xfrm>
            <a:off x="762000" y="1828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Axis</a:t>
            </a:r>
            <a:endParaRPr lang="en-US" sz="2400" b="1" dirty="0"/>
          </a:p>
        </p:txBody>
      </p:sp>
      <p:sp useBgFill="1">
        <p:nvSpPr>
          <p:cNvPr id="14" name="Rectangle 13"/>
          <p:cNvSpPr/>
          <p:nvPr/>
        </p:nvSpPr>
        <p:spPr>
          <a:xfrm>
            <a:off x="5334000" y="3657600"/>
            <a:ext cx="22098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Elliptical Orbit of Earth around Sun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16200000" flipV="1">
            <a:off x="5943600" y="3352800"/>
            <a:ext cx="304800" cy="3048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/>
          <p:cNvSpPr/>
          <p:nvPr/>
        </p:nvSpPr>
        <p:spPr>
          <a:xfrm>
            <a:off x="381000" y="3886200"/>
            <a:ext cx="40386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Ecliptic – plane of revolution of Earth around Sun (shown here from an angle)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2209800" y="3276600"/>
            <a:ext cx="304800" cy="3048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5"/>
          <p:cNvSpPr>
            <a:spLocks noChangeArrowheads="1"/>
          </p:cNvSpPr>
          <p:nvPr/>
        </p:nvSpPr>
        <p:spPr bwMode="auto">
          <a:xfrm>
            <a:off x="4495800" y="4953000"/>
            <a:ext cx="706446" cy="677762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4648200" y="5141088"/>
            <a:ext cx="907409" cy="57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SUN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Oval 10"/>
          <p:cNvSpPr>
            <a:spLocks noChangeArrowheads="1"/>
          </p:cNvSpPr>
          <p:nvPr/>
        </p:nvSpPr>
        <p:spPr bwMode="auto">
          <a:xfrm>
            <a:off x="1066800" y="5029200"/>
            <a:ext cx="457200" cy="457200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838200" y="5257800"/>
            <a:ext cx="7543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609600" y="4876800"/>
            <a:ext cx="1076587" cy="442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Earth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 useBgFill="1">
        <p:nvSpPr>
          <p:cNvPr id="26" name="Rectangle 25"/>
          <p:cNvSpPr/>
          <p:nvPr/>
        </p:nvSpPr>
        <p:spPr>
          <a:xfrm>
            <a:off x="4114800" y="5791200"/>
            <a:ext cx="44958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Ecliptic – plane of revolution of Earth around Sun (shown here from side)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rot="16200000" flipV="1">
            <a:off x="6705600" y="5334000"/>
            <a:ext cx="304800" cy="3048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/>
          <a:lstStyle/>
          <a:p>
            <a:pPr algn="ctr"/>
            <a:r>
              <a:rPr lang="en-US" sz="4800" b="1" dirty="0" smtClean="0"/>
              <a:t>Earth’s Motion in Space</a:t>
            </a:r>
            <a:endParaRPr lang="en-US" dirty="0"/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838200" y="3477681"/>
            <a:ext cx="7315330" cy="1322918"/>
            <a:chOff x="1532" y="1706"/>
            <a:chExt cx="8023" cy="1185"/>
          </a:xfrm>
        </p:grpSpPr>
        <p:sp>
          <p:nvSpPr>
            <p:cNvPr id="2051" name="Oval 3"/>
            <p:cNvSpPr>
              <a:spLocks noChangeArrowheads="1"/>
            </p:cNvSpPr>
            <p:nvPr/>
          </p:nvSpPr>
          <p:spPr bwMode="auto">
            <a:xfrm>
              <a:off x="2205" y="1706"/>
              <a:ext cx="7350" cy="1185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5640" y="1939"/>
              <a:ext cx="990" cy="667"/>
              <a:chOff x="5490" y="1939"/>
              <a:chExt cx="990" cy="667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auto">
              <a:xfrm>
                <a:off x="5490" y="1939"/>
                <a:ext cx="739" cy="64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4" name="Text Box 6"/>
              <p:cNvSpPr txBox="1">
                <a:spLocks noChangeArrowheads="1"/>
              </p:cNvSpPr>
              <p:nvPr/>
            </p:nvSpPr>
            <p:spPr bwMode="auto">
              <a:xfrm>
                <a:off x="5595" y="2081"/>
                <a:ext cx="885" cy="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SUN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2055" name="Group 7"/>
            <p:cNvGrpSpPr>
              <a:grpSpLocks/>
            </p:cNvGrpSpPr>
            <p:nvPr/>
          </p:nvGrpSpPr>
          <p:grpSpPr bwMode="auto">
            <a:xfrm>
              <a:off x="1532" y="1731"/>
              <a:ext cx="1106" cy="935"/>
              <a:chOff x="1532" y="1731"/>
              <a:chExt cx="1106" cy="935"/>
            </a:xfrm>
          </p:grpSpPr>
          <p:sp>
            <p:nvSpPr>
              <p:cNvPr id="2056" name="Text Box 8"/>
              <p:cNvSpPr txBox="1">
                <a:spLocks noChangeArrowheads="1"/>
              </p:cNvSpPr>
              <p:nvPr/>
            </p:nvSpPr>
            <p:spPr bwMode="auto">
              <a:xfrm>
                <a:off x="1532" y="2036"/>
                <a:ext cx="1080" cy="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Earth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2057" name="AutoShape 9"/>
              <p:cNvCxnSpPr>
                <a:cxnSpLocks noChangeShapeType="1"/>
              </p:cNvCxnSpPr>
              <p:nvPr/>
            </p:nvCxnSpPr>
            <p:spPr bwMode="auto">
              <a:xfrm flipH="1">
                <a:off x="2133" y="1961"/>
                <a:ext cx="240" cy="58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058" name="AutoShape 10"/>
              <p:cNvCxnSpPr>
                <a:cxnSpLocks noChangeShapeType="1"/>
              </p:cNvCxnSpPr>
              <p:nvPr/>
            </p:nvCxnSpPr>
            <p:spPr bwMode="auto">
              <a:xfrm>
                <a:off x="2247" y="1871"/>
                <a:ext cx="0" cy="79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2059" name="Text Box 11"/>
              <p:cNvSpPr txBox="1">
                <a:spLocks noChangeArrowheads="1"/>
              </p:cNvSpPr>
              <p:nvPr/>
            </p:nvSpPr>
            <p:spPr bwMode="auto">
              <a:xfrm>
                <a:off x="2201" y="1731"/>
                <a:ext cx="437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i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auto">
              <a:xfrm>
                <a:off x="2070" y="2081"/>
                <a:ext cx="381" cy="362"/>
              </a:xfrm>
              <a:prstGeom prst="ellipse">
                <a:avLst/>
              </a:prstGeom>
              <a:solidFill>
                <a:srgbClr val="007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6" name="Straight Connector 15"/>
          <p:cNvCxnSpPr/>
          <p:nvPr/>
        </p:nvCxnSpPr>
        <p:spPr>
          <a:xfrm rot="12060000" flipH="1">
            <a:off x="1328745" y="4098393"/>
            <a:ext cx="34739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2" name="Arc 14"/>
          <p:cNvSpPr>
            <a:spLocks/>
          </p:cNvSpPr>
          <p:nvPr/>
        </p:nvSpPr>
        <p:spPr bwMode="auto">
          <a:xfrm>
            <a:off x="1524000" y="3795712"/>
            <a:ext cx="76200" cy="904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5990"/>
              <a:gd name="T1" fmla="*/ 0 h 21600"/>
              <a:gd name="T2" fmla="*/ 15990 w 15990"/>
              <a:gd name="T3" fmla="*/ 7079 h 21600"/>
              <a:gd name="T4" fmla="*/ 0 w 1599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990" h="21600" fill="none" extrusionOk="0">
                <a:moveTo>
                  <a:pt x="-1" y="0"/>
                </a:moveTo>
                <a:cubicBezTo>
                  <a:pt x="6089" y="0"/>
                  <a:pt x="11896" y="2570"/>
                  <a:pt x="15990" y="7078"/>
                </a:cubicBezTo>
              </a:path>
              <a:path w="15990" h="21600" stroke="0" extrusionOk="0">
                <a:moveTo>
                  <a:pt x="-1" y="0"/>
                </a:moveTo>
                <a:cubicBezTo>
                  <a:pt x="6089" y="0"/>
                  <a:pt x="11896" y="2570"/>
                  <a:pt x="15990" y="7078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19200" y="2286000"/>
            <a:ext cx="419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Angle of rotational axis (or tilt of axis) is 23.5</a:t>
            </a:r>
            <a:r>
              <a:rPr lang="en-US" sz="2800" b="1" dirty="0" smtClean="0">
                <a:latin typeface="Calibri"/>
              </a:rPr>
              <a:t>°</a:t>
            </a:r>
            <a:endParaRPr lang="en-US" sz="2800" b="1" dirty="0"/>
          </a:p>
        </p:txBody>
      </p:sp>
      <p:cxnSp>
        <p:nvCxnSpPr>
          <p:cNvPr id="22" name="Straight Arrow Connector 21"/>
          <p:cNvCxnSpPr/>
          <p:nvPr/>
        </p:nvCxnSpPr>
        <p:spPr>
          <a:xfrm rot="10800000" flipV="1">
            <a:off x="1600200" y="3200400"/>
            <a:ext cx="838200" cy="3810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295400" y="4953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Equator</a:t>
            </a:r>
            <a:endParaRPr lang="en-US" sz="2400" b="1" dirty="0"/>
          </a:p>
        </p:txBody>
      </p:sp>
      <p:cxnSp>
        <p:nvCxnSpPr>
          <p:cNvPr id="25" name="Straight Arrow Connector 24"/>
          <p:cNvCxnSpPr/>
          <p:nvPr/>
        </p:nvCxnSpPr>
        <p:spPr>
          <a:xfrm rot="16200000" flipV="1">
            <a:off x="1181100" y="4457700"/>
            <a:ext cx="914400" cy="2286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“Sun” – Earth </a:t>
            </a:r>
            <a:r>
              <a:rPr lang="en-US" sz="4800" b="1" dirty="0" smtClean="0"/>
              <a:t>Model</a:t>
            </a:r>
            <a:br>
              <a:rPr lang="en-US" sz="4800" b="1" dirty="0" smtClean="0"/>
            </a:br>
            <a:r>
              <a:rPr lang="en-US" sz="4800" b="1" dirty="0" smtClean="0"/>
              <a:t>Group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Follow instructions  listed on activity sheet.  You have </a:t>
            </a:r>
            <a:r>
              <a:rPr lang="en-US" sz="3200" b="1" u="sng" dirty="0" smtClean="0"/>
              <a:t>20 minutes </a:t>
            </a:r>
            <a:r>
              <a:rPr lang="en-US" sz="3200" b="1" dirty="0" smtClean="0"/>
              <a:t>for this portion of the lesson!!</a:t>
            </a:r>
          </a:p>
          <a:p>
            <a:r>
              <a:rPr lang="en-US" sz="3200" b="1" dirty="0" smtClean="0"/>
              <a:t>You will need the globes now.</a:t>
            </a:r>
          </a:p>
          <a:p>
            <a:r>
              <a:rPr lang="en-US" sz="3200" b="1" dirty="0" smtClean="0"/>
              <a:t>Groups </a:t>
            </a:r>
            <a:r>
              <a:rPr lang="en-US" sz="3200" b="1" dirty="0" smtClean="0"/>
              <a:t>10 &amp; 11</a:t>
            </a:r>
            <a:r>
              <a:rPr lang="en-US" sz="3200" b="1" dirty="0" smtClean="0"/>
              <a:t> </a:t>
            </a:r>
            <a:r>
              <a:rPr lang="en-US" sz="3200" b="1" dirty="0" smtClean="0"/>
              <a:t>you may move ahead with the activity once you’ve finished with this section.</a:t>
            </a:r>
          </a:p>
          <a:p>
            <a:endParaRPr lang="en-US" sz="28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“Sun” – Earth </a:t>
            </a:r>
            <a:r>
              <a:rPr lang="en-US" sz="4800" b="1" dirty="0" smtClean="0"/>
              <a:t>Model</a:t>
            </a:r>
            <a:br>
              <a:rPr lang="en-US" sz="4800" b="1" dirty="0" smtClean="0"/>
            </a:br>
            <a:r>
              <a:rPr lang="en-US" sz="4800" b="1" dirty="0" smtClean="0"/>
              <a:t>Group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Follow instructions  listed on activity sheet.  You have </a:t>
            </a:r>
            <a:r>
              <a:rPr lang="en-US" sz="3200" b="1" u="sng" dirty="0" smtClean="0"/>
              <a:t>20 minutes </a:t>
            </a:r>
            <a:r>
              <a:rPr lang="en-US" sz="3200" b="1" dirty="0" smtClean="0"/>
              <a:t>for this portion of the lesson!!</a:t>
            </a:r>
          </a:p>
          <a:p>
            <a:r>
              <a:rPr lang="en-US" sz="3200" b="1" dirty="0" smtClean="0"/>
              <a:t>You will need the globes now.</a:t>
            </a:r>
          </a:p>
          <a:p>
            <a:r>
              <a:rPr lang="en-US" sz="3200" b="1" dirty="0" smtClean="0"/>
              <a:t>Groups 9</a:t>
            </a:r>
            <a:r>
              <a:rPr lang="en-US" sz="3200" b="1" dirty="0" smtClean="0"/>
              <a:t> &amp; 10</a:t>
            </a:r>
            <a:r>
              <a:rPr lang="en-US" sz="3200" b="1" dirty="0" smtClean="0"/>
              <a:t> </a:t>
            </a:r>
            <a:r>
              <a:rPr lang="en-US" sz="3200" b="1" dirty="0" smtClean="0"/>
              <a:t>you may move ahead with the activity once you’ve finished with this section.</a:t>
            </a:r>
          </a:p>
          <a:p>
            <a:endParaRPr lang="en-US" sz="28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2819400"/>
            <a:ext cx="7924800" cy="2819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2819400"/>
            <a:ext cx="79248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8880"/>
            <a:ext cx="8229600" cy="416052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Orbit Location		Season in N. Hemisphere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A			</a:t>
            </a:r>
            <a:r>
              <a:rPr lang="en-US" dirty="0" smtClean="0">
                <a:solidFill>
                  <a:srgbClr val="0070C0"/>
                </a:solidFill>
              </a:rPr>
              <a:t>winter</a:t>
            </a:r>
          </a:p>
          <a:p>
            <a:pPr>
              <a:buNone/>
            </a:pPr>
            <a:r>
              <a:rPr lang="en-US" dirty="0" smtClean="0"/>
              <a:t>		B			</a:t>
            </a:r>
            <a:r>
              <a:rPr lang="en-US" dirty="0" smtClean="0">
                <a:solidFill>
                  <a:srgbClr val="0070C0"/>
                </a:solidFill>
              </a:rPr>
              <a:t>spring</a:t>
            </a:r>
          </a:p>
          <a:p>
            <a:pPr>
              <a:buNone/>
            </a:pPr>
            <a:r>
              <a:rPr lang="en-US" dirty="0" smtClean="0"/>
              <a:t>		C			</a:t>
            </a:r>
            <a:r>
              <a:rPr lang="en-US" dirty="0" smtClean="0">
                <a:solidFill>
                  <a:srgbClr val="0070C0"/>
                </a:solidFill>
              </a:rPr>
              <a:t>summer</a:t>
            </a:r>
          </a:p>
          <a:p>
            <a:pPr>
              <a:buNone/>
            </a:pPr>
            <a:r>
              <a:rPr lang="en-US" dirty="0" smtClean="0"/>
              <a:t>		D			</a:t>
            </a:r>
            <a:r>
              <a:rPr lang="en-US" dirty="0" smtClean="0">
                <a:solidFill>
                  <a:srgbClr val="0070C0"/>
                </a:solidFill>
              </a:rPr>
              <a:t>autumn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/>
              <a:t>“Sun” – Earth Model </a:t>
            </a:r>
            <a:br>
              <a:rPr lang="en-US" sz="5400" b="1" dirty="0" smtClean="0"/>
            </a:br>
            <a:r>
              <a:rPr lang="en-US" sz="5400" b="1" dirty="0" smtClean="0"/>
              <a:t>Conclusions Check-in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" y="4191000"/>
            <a:ext cx="79248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9600" y="5105400"/>
            <a:ext cx="79248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247900" y="42291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114800" y="3810000"/>
            <a:ext cx="1143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114800" y="4267200"/>
            <a:ext cx="1143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114800" y="4648200"/>
            <a:ext cx="1447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38600" y="5181600"/>
            <a:ext cx="1447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609600" y="4648200"/>
            <a:ext cx="79248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/>
              <a:t>	Reasons for the Seasons </a:t>
            </a:r>
            <a:r>
              <a:rPr lang="en-US" sz="5400" b="1" dirty="0" smtClean="0"/>
              <a:t>Analysis – Group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dirty="0" smtClean="0"/>
              <a:t>Answer </a:t>
            </a:r>
            <a:r>
              <a:rPr lang="en-US" sz="3200" b="1" u="sng" dirty="0" smtClean="0"/>
              <a:t>only the </a:t>
            </a:r>
            <a:r>
              <a:rPr lang="en-US" sz="3200" b="1" u="sng" dirty="0" smtClean="0"/>
              <a:t>questions </a:t>
            </a:r>
            <a:r>
              <a:rPr lang="en-US" sz="3200" b="1" dirty="0" smtClean="0"/>
              <a:t>for your group as shown below:</a:t>
            </a:r>
          </a:p>
          <a:p>
            <a:pPr>
              <a:buNone/>
            </a:pPr>
            <a:r>
              <a:rPr lang="en-US" sz="3200" b="1" dirty="0" smtClean="0"/>
              <a:t>Table</a:t>
            </a:r>
            <a:r>
              <a:rPr lang="en-US" sz="3200" b="1" dirty="0" smtClean="0"/>
              <a:t> </a:t>
            </a:r>
            <a:r>
              <a:rPr lang="en-US" sz="3200" b="1" dirty="0" smtClean="0"/>
              <a:t>1	</a:t>
            </a:r>
            <a:r>
              <a:rPr lang="en-US" sz="3200" b="1" dirty="0" smtClean="0"/>
              <a:t>1, 6 </a:t>
            </a:r>
            <a:r>
              <a:rPr lang="en-US" sz="3200" b="1" dirty="0" smtClean="0"/>
              <a:t>		</a:t>
            </a:r>
            <a:r>
              <a:rPr lang="en-US" sz="3200" b="1" dirty="0" smtClean="0"/>
              <a:t>Table 7	8, 11</a:t>
            </a: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Table </a:t>
            </a:r>
            <a:r>
              <a:rPr lang="en-US" sz="3200" b="1" dirty="0" smtClean="0"/>
              <a:t>2	</a:t>
            </a:r>
            <a:r>
              <a:rPr lang="en-US" sz="3200" b="1" dirty="0" smtClean="0"/>
              <a:t>2, 6</a:t>
            </a:r>
            <a:r>
              <a:rPr lang="en-US" sz="3200" b="1" dirty="0" smtClean="0"/>
              <a:t>		</a:t>
            </a:r>
            <a:r>
              <a:rPr lang="en-US" sz="3200" b="1" dirty="0" smtClean="0"/>
              <a:t>Table 8	5, 12</a:t>
            </a: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Table </a:t>
            </a:r>
            <a:r>
              <a:rPr lang="en-US" sz="3200" b="1" dirty="0" smtClean="0"/>
              <a:t>3	</a:t>
            </a:r>
            <a:r>
              <a:rPr lang="en-US" sz="3200" b="1" dirty="0" smtClean="0"/>
              <a:t>3, 6</a:t>
            </a:r>
            <a:r>
              <a:rPr lang="en-US" sz="3200" b="1" dirty="0" smtClean="0"/>
              <a:t>		</a:t>
            </a:r>
            <a:r>
              <a:rPr lang="en-US" sz="3200" b="1" dirty="0" smtClean="0"/>
              <a:t>Table 9	4, 13</a:t>
            </a: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Table </a:t>
            </a:r>
            <a:r>
              <a:rPr lang="en-US" sz="3200" b="1" dirty="0" smtClean="0"/>
              <a:t>4	</a:t>
            </a:r>
            <a:r>
              <a:rPr lang="en-US" sz="3200" b="1" dirty="0" smtClean="0"/>
              <a:t>6, 7</a:t>
            </a:r>
            <a:r>
              <a:rPr lang="en-US" sz="3200" b="1" dirty="0" smtClean="0"/>
              <a:t>		</a:t>
            </a:r>
            <a:r>
              <a:rPr lang="en-US" sz="3200" b="1" dirty="0" smtClean="0"/>
              <a:t>Table 10	13, 14, 15, 18</a:t>
            </a: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Table </a:t>
            </a:r>
            <a:r>
              <a:rPr lang="en-US" sz="3200" b="1" dirty="0" smtClean="0"/>
              <a:t>5	</a:t>
            </a:r>
            <a:r>
              <a:rPr lang="en-US" sz="3200" b="1" dirty="0" smtClean="0"/>
              <a:t>6, 9</a:t>
            </a:r>
            <a:r>
              <a:rPr lang="en-US" sz="3200" b="1" dirty="0" smtClean="0"/>
              <a:t>		</a:t>
            </a:r>
            <a:r>
              <a:rPr lang="en-US" sz="3200" b="1" dirty="0" smtClean="0"/>
              <a:t>Table 11	16, 17, 19, 20</a:t>
            </a: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Table 6	6, 10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/>
              <a:t>	Reasons for the Seasons </a:t>
            </a:r>
            <a:r>
              <a:rPr lang="en-US" sz="5400" b="1" dirty="0" smtClean="0"/>
              <a:t>Analysis – Group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dirty="0" smtClean="0"/>
              <a:t>Answer </a:t>
            </a:r>
            <a:r>
              <a:rPr lang="en-US" sz="3200" b="1" u="sng" dirty="0" smtClean="0"/>
              <a:t>only the </a:t>
            </a:r>
            <a:r>
              <a:rPr lang="en-US" sz="3200" b="1" u="sng" dirty="0" smtClean="0"/>
              <a:t>questions </a:t>
            </a:r>
            <a:r>
              <a:rPr lang="en-US" sz="3200" b="1" dirty="0" smtClean="0"/>
              <a:t>for your group as shown below:</a:t>
            </a:r>
          </a:p>
          <a:p>
            <a:pPr>
              <a:buNone/>
            </a:pPr>
            <a:r>
              <a:rPr lang="en-US" sz="3200" b="1" dirty="0" smtClean="0"/>
              <a:t>Table </a:t>
            </a:r>
            <a:r>
              <a:rPr lang="en-US" sz="3200" b="1" dirty="0" smtClean="0"/>
              <a:t>1	</a:t>
            </a:r>
            <a:r>
              <a:rPr lang="en-US" sz="3200" b="1" dirty="0" smtClean="0"/>
              <a:t>1, 6</a:t>
            </a:r>
            <a:r>
              <a:rPr lang="en-US" sz="3200" b="1" dirty="0" smtClean="0"/>
              <a:t> </a:t>
            </a:r>
            <a:r>
              <a:rPr lang="en-US" sz="3200" b="1" dirty="0" smtClean="0"/>
              <a:t>		</a:t>
            </a:r>
            <a:r>
              <a:rPr lang="en-US" sz="3200" b="1" dirty="0" smtClean="0"/>
              <a:t> Table </a:t>
            </a:r>
            <a:r>
              <a:rPr lang="en-US" sz="3200" b="1" dirty="0" smtClean="0"/>
              <a:t>7	8, 11</a:t>
            </a: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Table </a:t>
            </a:r>
            <a:r>
              <a:rPr lang="en-US" sz="3200" b="1" dirty="0" smtClean="0"/>
              <a:t>2	</a:t>
            </a:r>
            <a:r>
              <a:rPr lang="en-US" sz="3200" b="1" dirty="0" smtClean="0"/>
              <a:t>2, 6</a:t>
            </a:r>
            <a:r>
              <a:rPr lang="en-US" sz="3200" b="1" dirty="0" smtClean="0"/>
              <a:t>		</a:t>
            </a:r>
            <a:r>
              <a:rPr lang="en-US" sz="3200" b="1" dirty="0" smtClean="0"/>
              <a:t> Table </a:t>
            </a:r>
            <a:r>
              <a:rPr lang="en-US" sz="3200" b="1" dirty="0" smtClean="0"/>
              <a:t>8	5, 12</a:t>
            </a: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Table </a:t>
            </a:r>
            <a:r>
              <a:rPr lang="en-US" sz="3200" b="1" dirty="0" smtClean="0"/>
              <a:t>3	</a:t>
            </a:r>
            <a:r>
              <a:rPr lang="en-US" sz="3200" b="1" dirty="0" smtClean="0"/>
              <a:t>3, 6</a:t>
            </a:r>
            <a:r>
              <a:rPr lang="en-US" sz="3200" b="1" dirty="0" smtClean="0"/>
              <a:t>		</a:t>
            </a:r>
            <a:r>
              <a:rPr lang="en-US" sz="3200" b="1" dirty="0" smtClean="0"/>
              <a:t> Table </a:t>
            </a:r>
            <a:r>
              <a:rPr lang="en-US" sz="3200" b="1" dirty="0" smtClean="0"/>
              <a:t>9	13, 14, 15, 18</a:t>
            </a: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Table </a:t>
            </a:r>
            <a:r>
              <a:rPr lang="en-US" sz="3200" b="1" dirty="0" smtClean="0"/>
              <a:t>4	</a:t>
            </a:r>
            <a:r>
              <a:rPr lang="en-US" sz="3200" b="1" dirty="0" smtClean="0"/>
              <a:t>6, 7</a:t>
            </a:r>
            <a:r>
              <a:rPr lang="en-US" sz="3200" b="1" dirty="0" smtClean="0"/>
              <a:t>		</a:t>
            </a:r>
            <a:r>
              <a:rPr lang="en-US" sz="3200" b="1" dirty="0" smtClean="0"/>
              <a:t> Table </a:t>
            </a:r>
            <a:r>
              <a:rPr lang="en-US" sz="3200" b="1" dirty="0" smtClean="0"/>
              <a:t>10	16, 17, 19, 20</a:t>
            </a: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Table </a:t>
            </a:r>
            <a:r>
              <a:rPr lang="en-US" sz="3200" b="1" dirty="0" smtClean="0"/>
              <a:t>5	</a:t>
            </a:r>
            <a:r>
              <a:rPr lang="en-US" sz="3200" b="1" dirty="0" smtClean="0"/>
              <a:t>6</a:t>
            </a:r>
            <a:r>
              <a:rPr lang="en-US" sz="3200" b="1" dirty="0" smtClean="0"/>
              <a:t>, 9</a:t>
            </a:r>
            <a:r>
              <a:rPr lang="en-US" sz="3200" b="1" dirty="0" smtClean="0"/>
              <a:t>		</a:t>
            </a:r>
          </a:p>
          <a:p>
            <a:pPr>
              <a:buNone/>
            </a:pPr>
            <a:r>
              <a:rPr lang="en-US" sz="3200" b="1" dirty="0" smtClean="0"/>
              <a:t>Table </a:t>
            </a:r>
            <a:r>
              <a:rPr lang="en-US" sz="3200" b="1" dirty="0" smtClean="0"/>
              <a:t>6	4, 10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900" b="1" dirty="0" smtClean="0"/>
              <a:t>Reasons for the Seasons </a:t>
            </a:r>
            <a:br>
              <a:rPr lang="en-US" sz="4900" b="1" dirty="0" smtClean="0"/>
            </a:br>
            <a:r>
              <a:rPr lang="en-US" sz="4900" b="1" dirty="0" smtClean="0"/>
              <a:t>Analysis Gallery Walk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89120"/>
          </a:xfrm>
        </p:spPr>
        <p:txBody>
          <a:bodyPr/>
          <a:lstStyle/>
          <a:p>
            <a:r>
              <a:rPr lang="en-US" sz="3000" b="1" dirty="0" smtClean="0"/>
              <a:t>Circulate around the room to observe the following:</a:t>
            </a:r>
          </a:p>
          <a:p>
            <a:pPr lvl="1"/>
            <a:r>
              <a:rPr lang="en-US" sz="3000" b="1" dirty="0" smtClean="0"/>
              <a:t>Introduction Article Question/Answer</a:t>
            </a:r>
          </a:p>
          <a:p>
            <a:pPr lvl="1"/>
            <a:r>
              <a:rPr lang="en-US" sz="3000" b="1" dirty="0" smtClean="0"/>
              <a:t>“Sun”-Earth Model Diagram</a:t>
            </a:r>
          </a:p>
          <a:p>
            <a:pPr lvl="1"/>
            <a:r>
              <a:rPr lang="en-US" sz="3000" b="1" dirty="0" smtClean="0"/>
              <a:t>2 or 3 questions from Reasons for the Seasons Analysis section</a:t>
            </a:r>
          </a:p>
          <a:p>
            <a:r>
              <a:rPr lang="en-US" sz="3000" b="1" dirty="0" smtClean="0"/>
              <a:t>You will have </a:t>
            </a:r>
            <a:r>
              <a:rPr lang="en-US" sz="3000" b="1" u="sng" dirty="0" smtClean="0"/>
              <a:t>7 minutes </a:t>
            </a:r>
            <a:r>
              <a:rPr lang="en-US" sz="3000" b="1" dirty="0" smtClean="0"/>
              <a:t>for this gallery walk.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/>
              <a:t>Reasons for the Seasons </a:t>
            </a:r>
            <a:br>
              <a:rPr lang="en-US" sz="5400" b="1" dirty="0" smtClean="0"/>
            </a:br>
            <a:r>
              <a:rPr lang="en-US" sz="5400" b="1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8912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Take about </a:t>
            </a:r>
            <a:r>
              <a:rPr lang="en-US" sz="3200" b="1" u="sng" dirty="0" smtClean="0"/>
              <a:t>5 minutes </a:t>
            </a:r>
            <a:r>
              <a:rPr lang="en-US" sz="3200" b="1" dirty="0" smtClean="0"/>
              <a:t>to write your conclusion to the activity.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Reasons for the Seasons </a:t>
            </a:r>
            <a:br>
              <a:rPr lang="en-US" sz="4800" b="1" dirty="0" smtClean="0"/>
            </a:br>
            <a:r>
              <a:rPr lang="en-US" sz="4800" b="1" dirty="0" smtClean="0"/>
              <a:t>Return to Driving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What are the reasons Earth experiences seasons?</a:t>
            </a:r>
          </a:p>
          <a:p>
            <a:r>
              <a:rPr lang="en-US" sz="3200" b="1" dirty="0" smtClean="0"/>
              <a:t>Does the entire Earth experience the same season at the same time?</a:t>
            </a:r>
          </a:p>
          <a:p>
            <a:r>
              <a:rPr lang="en-US" sz="3200" b="1" dirty="0" smtClean="0"/>
              <a:t>When is the Earth closest to the sun?  Does this play a role in Earth’s seasons?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Agenda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Model a STEM activity – The Reasons for the Seasons</a:t>
            </a:r>
          </a:p>
          <a:p>
            <a:r>
              <a:rPr lang="en-US" sz="4000" b="1" dirty="0" smtClean="0"/>
              <a:t>Analyze Lesson Construct</a:t>
            </a:r>
          </a:p>
          <a:p>
            <a:pPr lvl="1"/>
            <a:r>
              <a:rPr lang="en-US" sz="4000" b="1" dirty="0" smtClean="0"/>
              <a:t>Maryland State STEM Lesson Planning Template</a:t>
            </a:r>
          </a:p>
          <a:p>
            <a:r>
              <a:rPr lang="en-US" sz="4000" b="1" dirty="0" smtClean="0"/>
              <a:t>Evaluation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STEM Lesson Construct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/>
              <a:t>Did this lesson include:  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81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3200" b="1" dirty="0" smtClean="0"/>
              <a:t>     Science – </a:t>
            </a:r>
            <a:r>
              <a:rPr lang="en-US" sz="2800" b="1" dirty="0" smtClean="0">
                <a:solidFill>
                  <a:srgbClr val="0070C0"/>
                </a:solidFill>
              </a:rPr>
              <a:t>Earth’s seasons, tilt of axis, 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		revolution of Earth around sun, angle of 	incidence</a:t>
            </a:r>
          </a:p>
          <a:p>
            <a:pPr>
              <a:buNone/>
            </a:pPr>
            <a:r>
              <a:rPr lang="en-US" sz="3200" b="1" dirty="0" smtClean="0"/>
              <a:t>     Technology – </a:t>
            </a:r>
            <a:r>
              <a:rPr lang="en-US" sz="2800" b="1" dirty="0" smtClean="0">
                <a:solidFill>
                  <a:srgbClr val="0070C0"/>
                </a:solidFill>
              </a:rPr>
              <a:t>calculators, tools of science, computers</a:t>
            </a: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     Engineering </a:t>
            </a:r>
            <a:r>
              <a:rPr lang="en-US" sz="2800" b="1" dirty="0" smtClean="0"/>
              <a:t>– </a:t>
            </a:r>
            <a:r>
              <a:rPr lang="en-US" sz="2800" b="1" dirty="0" smtClean="0">
                <a:solidFill>
                  <a:srgbClr val="0070C0"/>
                </a:solidFill>
              </a:rPr>
              <a:t>construct lab apparatus &amp; model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     Math </a:t>
            </a:r>
            <a:r>
              <a:rPr lang="en-US" sz="2800" b="1" dirty="0" smtClean="0">
                <a:solidFill>
                  <a:srgbClr val="0070C0"/>
                </a:solidFill>
              </a:rPr>
              <a:t>– calculations, interpret angles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152400" y="1524000"/>
            <a:ext cx="381000" cy="3810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152400" y="3200400"/>
            <a:ext cx="381000" cy="3810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152400" y="4191000"/>
            <a:ext cx="381000" cy="3810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152400" y="5410200"/>
            <a:ext cx="381000" cy="3810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/>
          <p:cNvSpPr/>
          <p:nvPr/>
        </p:nvSpPr>
        <p:spPr>
          <a:xfrm>
            <a:off x="2057400" y="1600200"/>
            <a:ext cx="5867400" cy="137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62000" y="2057400"/>
            <a:ext cx="18288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2819400" y="3200400"/>
            <a:ext cx="54864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/>
          <p:cNvSpPr/>
          <p:nvPr/>
        </p:nvSpPr>
        <p:spPr>
          <a:xfrm>
            <a:off x="381000" y="3733800"/>
            <a:ext cx="2209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/>
          <p:cNvSpPr/>
          <p:nvPr/>
        </p:nvSpPr>
        <p:spPr>
          <a:xfrm>
            <a:off x="2971800" y="4114800"/>
            <a:ext cx="6019800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/>
          <p:cNvSpPr/>
          <p:nvPr/>
        </p:nvSpPr>
        <p:spPr>
          <a:xfrm>
            <a:off x="1676400" y="5410200"/>
            <a:ext cx="5638800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Did this lesson include ELA Standards?  If so, 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Following written instructions</a:t>
            </a:r>
          </a:p>
          <a:p>
            <a:r>
              <a:rPr lang="en-US" sz="3200" b="1" dirty="0" smtClean="0"/>
              <a:t>Interpret data, key terms, symbols</a:t>
            </a:r>
          </a:p>
          <a:p>
            <a:r>
              <a:rPr lang="en-US" sz="3200" b="1" dirty="0" smtClean="0"/>
              <a:t>Interpret analysis and conclusion questions</a:t>
            </a:r>
          </a:p>
          <a:p>
            <a:r>
              <a:rPr lang="en-US" sz="3200" b="1" dirty="0" smtClean="0"/>
              <a:t>Translate data into words and diagrams</a:t>
            </a:r>
          </a:p>
          <a:p>
            <a:r>
              <a:rPr lang="en-US" sz="3200" b="1" dirty="0" smtClean="0"/>
              <a:t>Analyze correctness of hypotheses</a:t>
            </a:r>
          </a:p>
          <a:p>
            <a:r>
              <a:rPr lang="en-US" sz="3200" b="1" dirty="0" smtClean="0"/>
              <a:t>Draw conclusions</a:t>
            </a:r>
          </a:p>
          <a:p>
            <a:r>
              <a:rPr lang="en-US" sz="3200" b="1" dirty="0" smtClean="0"/>
              <a:t>Write procedure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/>
              <a:t>Did this lesson include Math Practices?  If so, 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Calculations of light energy/km</a:t>
            </a:r>
          </a:p>
          <a:p>
            <a:r>
              <a:rPr lang="en-US" sz="3200" b="1" dirty="0" smtClean="0"/>
              <a:t>Consistency in collecting data</a:t>
            </a:r>
          </a:p>
          <a:p>
            <a:r>
              <a:rPr lang="en-US" sz="3200" b="1" dirty="0" smtClean="0"/>
              <a:t>Interpretation of angle of incidence</a:t>
            </a:r>
          </a:p>
          <a:p>
            <a:r>
              <a:rPr lang="en-US" sz="3200" b="1" dirty="0" smtClean="0"/>
              <a:t>Role of tilt of Earth’s axis in controlling seasons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/>
              <a:t>Was this lesson differentiated?  </a:t>
            </a:r>
            <a:r>
              <a:rPr lang="en-US" sz="5400" b="1" dirty="0" smtClean="0"/>
              <a:t>If so, 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Utilized the pre-assessment from the STEM PLC on 10/11/11 to arrange faculty into 3 groups:</a:t>
            </a:r>
          </a:p>
          <a:p>
            <a:r>
              <a:rPr lang="en-US" sz="3200" b="1" dirty="0" smtClean="0"/>
              <a:t>Foundational Knowledge</a:t>
            </a:r>
          </a:p>
          <a:p>
            <a:r>
              <a:rPr lang="en-US" sz="3200" b="1" dirty="0" smtClean="0"/>
              <a:t>Intermediate Knowledge</a:t>
            </a:r>
            <a:endParaRPr lang="en-US" sz="3200" b="1" dirty="0" smtClean="0"/>
          </a:p>
          <a:p>
            <a:r>
              <a:rPr lang="en-US" sz="3200" b="1" dirty="0" smtClean="0"/>
              <a:t>Advanced Knowledge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MD STEM Lesson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562600"/>
          </a:xfrm>
        </p:spPr>
        <p:txBody>
          <a:bodyPr>
            <a:normAutofit/>
          </a:bodyPr>
          <a:lstStyle/>
          <a:p>
            <a:r>
              <a:rPr lang="en-US" sz="2900" b="1" dirty="0" smtClean="0"/>
              <a:t>Title and grade level</a:t>
            </a:r>
          </a:p>
          <a:p>
            <a:r>
              <a:rPr lang="en-US" sz="2900" b="1" dirty="0" smtClean="0"/>
              <a:t>?’s to ask before designing </a:t>
            </a:r>
            <a:r>
              <a:rPr lang="en-US" sz="2900" b="1" dirty="0" smtClean="0"/>
              <a:t>lesson</a:t>
            </a:r>
            <a:endParaRPr lang="en-US" sz="2900" b="1" dirty="0" smtClean="0"/>
          </a:p>
          <a:p>
            <a:r>
              <a:rPr lang="en-US" sz="2900" b="1" dirty="0" smtClean="0"/>
              <a:t>Techniques used to make </a:t>
            </a:r>
            <a:r>
              <a:rPr lang="en-US" sz="2900" b="1" dirty="0" smtClean="0"/>
              <a:t>lesson</a:t>
            </a:r>
            <a:endParaRPr lang="en-US" sz="2900" b="1" dirty="0" smtClean="0"/>
          </a:p>
          <a:p>
            <a:r>
              <a:rPr lang="en-US" sz="2900" b="1" dirty="0" smtClean="0"/>
              <a:t>Learning </a:t>
            </a:r>
            <a:r>
              <a:rPr lang="en-US" sz="2900" b="1" dirty="0" smtClean="0"/>
              <a:t>outcomes</a:t>
            </a:r>
          </a:p>
          <a:p>
            <a:r>
              <a:rPr lang="en-US" sz="2900" b="1" dirty="0" smtClean="0"/>
              <a:t>How discourse is promoted</a:t>
            </a:r>
            <a:endParaRPr lang="en-US" sz="2900" b="1" dirty="0" smtClean="0"/>
          </a:p>
          <a:p>
            <a:r>
              <a:rPr lang="en-US" sz="2900" b="1" dirty="0" smtClean="0"/>
              <a:t>How are science, technology, engineering &amp; mathematics addressed?</a:t>
            </a:r>
          </a:p>
          <a:p>
            <a:r>
              <a:rPr lang="en-US" sz="2900" b="1" dirty="0" smtClean="0"/>
              <a:t>Connections to various Standards</a:t>
            </a:r>
          </a:p>
          <a:p>
            <a:r>
              <a:rPr lang="en-US" sz="2900" b="1" dirty="0" smtClean="0"/>
              <a:t>Use of the 5E Model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Please complete the evaluation for the STEM Lesson Professional Development Session.</a:t>
            </a:r>
          </a:p>
          <a:p>
            <a:r>
              <a:rPr lang="en-US" sz="3200" b="1" dirty="0" smtClean="0"/>
              <a:t>Place your evaluation on the counter by the exit door.</a:t>
            </a:r>
          </a:p>
          <a:p>
            <a:r>
              <a:rPr lang="en-US" sz="3200" b="1" dirty="0" smtClean="0"/>
              <a:t>Thank you all for your cooperation today!!  Enjoy your weekend.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/>
              <a:t>The Harvard Study Seasons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89120"/>
          </a:xfrm>
        </p:spPr>
        <p:txBody>
          <a:bodyPr/>
          <a:lstStyle/>
          <a:p>
            <a:r>
              <a:rPr lang="en-US" b="1" dirty="0" smtClean="0"/>
              <a:t>In 1989, a classic video was made at a Harvard University graduation, where graduates and faculty were asked a series of questions.</a:t>
            </a:r>
          </a:p>
          <a:p>
            <a:r>
              <a:rPr lang="en-US" b="1" dirty="0" smtClean="0"/>
              <a:t>One question was, “Why is it warm in the summer and cold in the winter?”</a:t>
            </a:r>
          </a:p>
          <a:p>
            <a:r>
              <a:rPr lang="en-US" b="1" dirty="0" smtClean="0"/>
              <a:t>22 out of 25 (88%) got the answer wrong!</a:t>
            </a:r>
          </a:p>
          <a:p>
            <a:r>
              <a:rPr lang="en-US" b="1" dirty="0" smtClean="0"/>
              <a:t>The typical answer was that it’s warmer in the summer because the earth is closer to the sun.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7772400" cy="1362456"/>
          </a:xfrm>
        </p:spPr>
        <p:txBody>
          <a:bodyPr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An Example STEM Lesson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sz="4000" dirty="0" smtClean="0"/>
              <a:t>The Reasons for Seasons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US" sz="5400" b="1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Follow instructions for introduction listed on activity sheet.  You have </a:t>
            </a:r>
            <a:r>
              <a:rPr lang="en-US" sz="3200" b="1" u="sng" dirty="0" smtClean="0"/>
              <a:t>5 minutes </a:t>
            </a:r>
            <a:r>
              <a:rPr lang="en-US" sz="3200" b="1" dirty="0" smtClean="0"/>
              <a:t>for this portion of the lesson!!</a:t>
            </a:r>
          </a:p>
          <a:p>
            <a:r>
              <a:rPr lang="en-US" sz="3200" b="1" dirty="0" smtClean="0"/>
              <a:t>Have one member from your group obtain a chart paper </a:t>
            </a:r>
            <a:r>
              <a:rPr lang="en-US" sz="3200" b="1" dirty="0" smtClean="0"/>
              <a:t>from </a:t>
            </a:r>
            <a:r>
              <a:rPr lang="en-US" sz="3200" b="1" dirty="0" smtClean="0"/>
              <a:t>the center book shelves so that you can record your question/answer</a:t>
            </a:r>
            <a:r>
              <a:rPr lang="en-US" sz="3200" b="1" dirty="0" smtClean="0"/>
              <a:t>.  Markers are in your bag.</a:t>
            </a:r>
            <a:endParaRPr lang="en-US" sz="3200" b="1" dirty="0" smtClean="0"/>
          </a:p>
          <a:p>
            <a:r>
              <a:rPr lang="en-US" sz="3200" b="1" dirty="0" smtClean="0"/>
              <a:t>Warning!:  Save room on the chart paper for further drawings/questions &amp; answers!!!!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US" sz="4800" b="1" dirty="0" smtClean="0"/>
              <a:t>Driving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38912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What are the reasons Earth experiences seasons?</a:t>
            </a:r>
          </a:p>
          <a:p>
            <a:r>
              <a:rPr lang="en-US" sz="3200" b="1" dirty="0" smtClean="0"/>
              <a:t>Does the entire Earth experience the same season at the same time?</a:t>
            </a:r>
          </a:p>
          <a:p>
            <a:r>
              <a:rPr lang="en-US" sz="3200" b="1" dirty="0" smtClean="0"/>
              <a:t>When is the Earth closest to the sun?  Does this play a role in Earth’s seasons?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Direct and Indirect Rays of the </a:t>
            </a:r>
            <a:r>
              <a:rPr lang="en-US" sz="4800" b="1" dirty="0" smtClean="0"/>
              <a:t>Sun</a:t>
            </a:r>
            <a:br>
              <a:rPr lang="en-US" sz="4800" b="1" dirty="0" smtClean="0"/>
            </a:br>
            <a:r>
              <a:rPr lang="en-US" sz="4800" b="1" dirty="0" smtClean="0"/>
              <a:t>Group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Follow instructions  listed on activity sheet.  You have </a:t>
            </a:r>
            <a:r>
              <a:rPr lang="en-US" sz="2800" b="1" u="sng" dirty="0" smtClean="0"/>
              <a:t>15 minutes </a:t>
            </a:r>
            <a:r>
              <a:rPr lang="en-US" sz="2800" b="1" dirty="0" smtClean="0"/>
              <a:t>for this portion of the lesson!!</a:t>
            </a:r>
          </a:p>
          <a:p>
            <a:r>
              <a:rPr lang="en-US" sz="2800" b="1" dirty="0" smtClean="0"/>
              <a:t>You may place the globes on the floor near your table.  You will need it later.</a:t>
            </a:r>
          </a:p>
          <a:p>
            <a:r>
              <a:rPr lang="en-US" sz="2800" b="1" dirty="0" smtClean="0"/>
              <a:t>When you finish, you may place the </a:t>
            </a:r>
            <a:r>
              <a:rPr lang="en-US" sz="2800" b="1" dirty="0" err="1" smtClean="0"/>
              <a:t>ringstand</a:t>
            </a:r>
            <a:r>
              <a:rPr lang="en-US" sz="2800" b="1" dirty="0" smtClean="0"/>
              <a:t> on the floor near your table.</a:t>
            </a:r>
          </a:p>
          <a:p>
            <a:r>
              <a:rPr lang="en-US" sz="2800" b="1" dirty="0" smtClean="0"/>
              <a:t>Groups </a:t>
            </a:r>
            <a:r>
              <a:rPr lang="en-US" sz="2800" b="1" dirty="0" smtClean="0"/>
              <a:t>10 &amp; 11 you </a:t>
            </a:r>
            <a:r>
              <a:rPr lang="en-US" sz="2800" b="1" dirty="0" smtClean="0"/>
              <a:t>may move ahead with the activity once you’ve finished with this section.</a:t>
            </a:r>
          </a:p>
          <a:p>
            <a:endParaRPr lang="en-US" sz="28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Direct and Indirect Rays of the </a:t>
            </a:r>
            <a:r>
              <a:rPr lang="en-US" sz="4800" b="1" dirty="0" smtClean="0"/>
              <a:t>Sun</a:t>
            </a:r>
            <a:br>
              <a:rPr lang="en-US" sz="4800" b="1" dirty="0" smtClean="0"/>
            </a:br>
            <a:r>
              <a:rPr lang="en-US" sz="4800" b="1" dirty="0" smtClean="0"/>
              <a:t>Group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Follow instructions  listed on activity sheet.  You have </a:t>
            </a:r>
            <a:r>
              <a:rPr lang="en-US" sz="2800" b="1" u="sng" dirty="0" smtClean="0"/>
              <a:t>15 minutes </a:t>
            </a:r>
            <a:r>
              <a:rPr lang="en-US" sz="2800" b="1" dirty="0" smtClean="0"/>
              <a:t>for this portion of the lesson!!</a:t>
            </a:r>
          </a:p>
          <a:p>
            <a:r>
              <a:rPr lang="en-US" sz="2800" b="1" dirty="0" smtClean="0"/>
              <a:t>You may place the globes on the floor near your table.  You will need it later.</a:t>
            </a:r>
          </a:p>
          <a:p>
            <a:r>
              <a:rPr lang="en-US" sz="2800" b="1" dirty="0" smtClean="0"/>
              <a:t>When you finish, you may place the </a:t>
            </a:r>
            <a:r>
              <a:rPr lang="en-US" sz="2800" b="1" dirty="0" err="1" smtClean="0"/>
              <a:t>ringstand</a:t>
            </a:r>
            <a:r>
              <a:rPr lang="en-US" sz="2800" b="1" dirty="0" smtClean="0"/>
              <a:t> on the floor near your table.</a:t>
            </a:r>
          </a:p>
          <a:p>
            <a:r>
              <a:rPr lang="en-US" sz="2800" b="1" dirty="0" smtClean="0"/>
              <a:t>Groups </a:t>
            </a:r>
            <a:r>
              <a:rPr lang="en-US" sz="2800" b="1" dirty="0" smtClean="0"/>
              <a:t>9</a:t>
            </a:r>
            <a:r>
              <a:rPr lang="en-US" sz="2800" b="1" dirty="0" smtClean="0"/>
              <a:t> &amp; 10 you </a:t>
            </a:r>
            <a:r>
              <a:rPr lang="en-US" sz="2800" b="1" dirty="0" smtClean="0"/>
              <a:t>may move ahead with the activity once you’ve finished with this section.</a:t>
            </a:r>
          </a:p>
          <a:p>
            <a:endParaRPr lang="en-US" sz="28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300" b="1" dirty="0" smtClean="0"/>
              <a:t>Direct and Indirect Rays of the Sun</a:t>
            </a:r>
            <a:br>
              <a:rPr lang="en-US" sz="4300" b="1" dirty="0" smtClean="0"/>
            </a:br>
            <a:r>
              <a:rPr lang="en-US" sz="4300" b="1" dirty="0" smtClean="0"/>
              <a:t>Conclusions Check-in</a:t>
            </a:r>
            <a:endParaRPr lang="en-US" sz="4300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64080"/>
            <a:ext cx="8534400" cy="4693920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Which angle(s) simulates direct sunlight? </a:t>
            </a:r>
            <a:r>
              <a:rPr lang="en-US" dirty="0" smtClean="0">
                <a:solidFill>
                  <a:srgbClr val="0070C0"/>
                </a:solidFill>
              </a:rPr>
              <a:t>90</a:t>
            </a:r>
            <a:r>
              <a:rPr lang="en-US" dirty="0" smtClean="0">
                <a:solidFill>
                  <a:srgbClr val="0070C0"/>
                </a:solidFill>
                <a:latin typeface="Calibri"/>
              </a:rPr>
              <a:t>°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Which angle(s) simulates indirect sunlight? </a:t>
            </a:r>
          </a:p>
          <a:p>
            <a:r>
              <a:rPr lang="en-US" dirty="0" smtClean="0"/>
              <a:t>Relationship between angle of light &amp; lighted area?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0070C0"/>
                </a:solidFill>
              </a:rPr>
              <a:t>higher angle of light = more intense heating/direct light</a:t>
            </a:r>
            <a:endParaRPr lang="en-US" dirty="0" smtClean="0"/>
          </a:p>
          <a:p>
            <a:r>
              <a:rPr lang="en-US" dirty="0" smtClean="0"/>
              <a:t>Which angle would produce the greatest shadow?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Angle		Light Energy/Square		Season</a:t>
            </a:r>
          </a:p>
          <a:p>
            <a:pPr>
              <a:buNone/>
            </a:pPr>
            <a:r>
              <a:rPr lang="en-US" dirty="0" smtClean="0"/>
              <a:t>  90</a:t>
            </a:r>
            <a:r>
              <a:rPr lang="en-US" dirty="0" smtClean="0">
                <a:latin typeface="Calibri"/>
              </a:rPr>
              <a:t>°		</a:t>
            </a:r>
            <a:r>
              <a:rPr lang="en-US" dirty="0" smtClean="0">
                <a:solidFill>
                  <a:srgbClr val="0070C0"/>
                </a:solidFill>
                <a:latin typeface="Calibri"/>
              </a:rPr>
              <a:t>highest number		summer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/>
              <a:t>  60</a:t>
            </a:r>
            <a:r>
              <a:rPr lang="en-US" dirty="0" smtClean="0">
                <a:latin typeface="Calibri"/>
              </a:rPr>
              <a:t>°		</a:t>
            </a:r>
            <a:r>
              <a:rPr lang="en-US" dirty="0" smtClean="0">
                <a:solidFill>
                  <a:srgbClr val="0070C0"/>
                </a:solidFill>
                <a:latin typeface="Calibri"/>
              </a:rPr>
              <a:t>medium number		spring, autumn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/>
              <a:t>  30</a:t>
            </a:r>
            <a:r>
              <a:rPr lang="en-US" dirty="0" smtClean="0">
                <a:latin typeface="Calibri"/>
              </a:rPr>
              <a:t>°		</a:t>
            </a:r>
            <a:r>
              <a:rPr lang="en-US" dirty="0" smtClean="0">
                <a:solidFill>
                  <a:srgbClr val="0070C0"/>
                </a:solidFill>
                <a:latin typeface="Calibri"/>
              </a:rPr>
              <a:t>lowest number		winter</a:t>
            </a:r>
          </a:p>
          <a:p>
            <a:pPr>
              <a:buNone/>
            </a:pPr>
            <a:r>
              <a:rPr lang="en-US" dirty="0" smtClean="0">
                <a:latin typeface="Calibri"/>
              </a:rPr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4495800"/>
            <a:ext cx="8001000" cy="1905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028700" y="5448300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762500" y="5448300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781800" y="2057400"/>
            <a:ext cx="533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705600" y="2514600"/>
            <a:ext cx="62869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30</a:t>
            </a:r>
            <a:r>
              <a:rPr lang="en-US" sz="2600" dirty="0" smtClean="0">
                <a:solidFill>
                  <a:srgbClr val="0070C0"/>
                </a:solidFill>
                <a:latin typeface="Calibri"/>
              </a:rPr>
              <a:t>°</a:t>
            </a:r>
            <a:endParaRPr lang="en-US" sz="2600" dirty="0"/>
          </a:p>
        </p:txBody>
      </p:sp>
      <p:sp useBgFill="1">
        <p:nvSpPr>
          <p:cNvPr id="15" name="Rectangle 14"/>
          <p:cNvSpPr/>
          <p:nvPr/>
        </p:nvSpPr>
        <p:spPr>
          <a:xfrm>
            <a:off x="6400800" y="2133600"/>
            <a:ext cx="6096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/>
          <p:cNvSpPr/>
          <p:nvPr/>
        </p:nvSpPr>
        <p:spPr>
          <a:xfrm>
            <a:off x="6705600" y="2514600"/>
            <a:ext cx="6096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9"/>
          <p:cNvSpPr/>
          <p:nvPr/>
        </p:nvSpPr>
        <p:spPr>
          <a:xfrm>
            <a:off x="2286000" y="4953000"/>
            <a:ext cx="25908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/>
          <p:cNvSpPr/>
          <p:nvPr/>
        </p:nvSpPr>
        <p:spPr>
          <a:xfrm>
            <a:off x="6019800" y="5029200"/>
            <a:ext cx="1295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2286000" y="5410200"/>
            <a:ext cx="2590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/>
          <p:cNvSpPr/>
          <p:nvPr/>
        </p:nvSpPr>
        <p:spPr>
          <a:xfrm>
            <a:off x="6019800" y="5410200"/>
            <a:ext cx="2133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/>
          <p:cNvSpPr/>
          <p:nvPr/>
        </p:nvSpPr>
        <p:spPr>
          <a:xfrm>
            <a:off x="2286000" y="5867400"/>
            <a:ext cx="2590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/>
          <p:cNvSpPr/>
          <p:nvPr/>
        </p:nvSpPr>
        <p:spPr>
          <a:xfrm>
            <a:off x="5867400" y="5867400"/>
            <a:ext cx="21336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5410200"/>
            <a:ext cx="800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" y="5867400"/>
            <a:ext cx="800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09600" y="4953000"/>
            <a:ext cx="800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2" name="Rectangle 31"/>
          <p:cNvSpPr/>
          <p:nvPr/>
        </p:nvSpPr>
        <p:spPr>
          <a:xfrm>
            <a:off x="762000" y="3352800"/>
            <a:ext cx="75438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3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638</TotalTime>
  <Words>946</Words>
  <Application>Microsoft Office PowerPoint</Application>
  <PresentationFormat>On-screen Show (4:3)</PresentationFormat>
  <Paragraphs>148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The Reasons for the Seasons</vt:lpstr>
      <vt:lpstr>Agenda</vt:lpstr>
      <vt:lpstr>The Harvard Study Seasons Question</vt:lpstr>
      <vt:lpstr>An Example STEM Lesson</vt:lpstr>
      <vt:lpstr>Introduction</vt:lpstr>
      <vt:lpstr>Driving Questions</vt:lpstr>
      <vt:lpstr>Direct and Indirect Rays of the Sun Group A</vt:lpstr>
      <vt:lpstr>Direct and Indirect Rays of the Sun Group B</vt:lpstr>
      <vt:lpstr>Direct and Indirect Rays of the Sun Conclusions Check-in</vt:lpstr>
      <vt:lpstr>Earth’s Motion in Space</vt:lpstr>
      <vt:lpstr>Earth’s Motion in Space</vt:lpstr>
      <vt:lpstr>“Sun” – Earth Model Group A</vt:lpstr>
      <vt:lpstr>“Sun” – Earth Model Group B</vt:lpstr>
      <vt:lpstr>“Sun” – Earth Model  Conclusions Check-in</vt:lpstr>
      <vt:lpstr> Reasons for the Seasons Analysis – Group A</vt:lpstr>
      <vt:lpstr> Reasons for the Seasons Analysis – Group B</vt:lpstr>
      <vt:lpstr>Reasons for the Seasons  Analysis Gallery Walk</vt:lpstr>
      <vt:lpstr>Reasons for the Seasons  Conclusions</vt:lpstr>
      <vt:lpstr>Reasons for the Seasons  Return to Driving Questions</vt:lpstr>
      <vt:lpstr>STEM Lesson Construct</vt:lpstr>
      <vt:lpstr>Did this lesson include:  How?</vt:lpstr>
      <vt:lpstr>Did this lesson include ELA Standards?  If so, how?</vt:lpstr>
      <vt:lpstr>Did this lesson include Math Practices?  If so, how?</vt:lpstr>
      <vt:lpstr>Was this lesson differentiated?  If so, how?</vt:lpstr>
      <vt:lpstr>MD STEM Lesson Template</vt:lpstr>
      <vt:lpstr>Evaluation</vt:lpstr>
    </vt:vector>
  </TitlesOfParts>
  <Company>WCPS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Aydelotte</dc:creator>
  <cp:lastModifiedBy>Jennifer Aydelotte</cp:lastModifiedBy>
  <cp:revision>26</cp:revision>
  <dcterms:created xsi:type="dcterms:W3CDTF">2011-10-09T01:49:31Z</dcterms:created>
  <dcterms:modified xsi:type="dcterms:W3CDTF">2011-10-15T22:38:36Z</dcterms:modified>
</cp:coreProperties>
</file>