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76" r:id="rId16"/>
    <p:sldId id="267" r:id="rId17"/>
    <p:sldId id="269" r:id="rId18"/>
    <p:sldId id="268" r:id="rId19"/>
    <p:sldId id="270" r:id="rId20"/>
    <p:sldId id="271" r:id="rId21"/>
    <p:sldId id="279" r:id="rId22"/>
    <p:sldId id="280" r:id="rId23"/>
    <p:sldId id="272" r:id="rId24"/>
    <p:sldId id="281" r:id="rId25"/>
  </p:sldIdLst>
  <p:sldSz cx="9144000" cy="6858000" type="screen4x3"/>
  <p:notesSz cx="9296400" cy="70104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00" autoAdjust="0"/>
  </p:normalViewPr>
  <p:slideViewPr>
    <p:cSldViewPr>
      <p:cViewPr varScale="1">
        <p:scale>
          <a:sx n="91" d="100"/>
          <a:sy n="91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FF5DF3-582D-4447-9989-DA6C9B71FE5D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F1B991-FCA4-49BF-8412-9B948A7A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727A-01D1-4609-8DB0-45543DD719B3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951F2-3B26-47E7-B4DF-8F82C0145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look</a:t>
            </a:r>
            <a:r>
              <a:rPr lang="en-US" baseline="0" dirty="0" smtClean="0"/>
              <a:t> at both components at the same time?  Time is the independent variable.  Parametric equations can graph the path of the ball in terms of 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good window would be T[1,7]</a:t>
            </a:r>
            <a:r>
              <a:rPr lang="en-US" baseline="-25000" dirty="0" smtClean="0"/>
              <a:t>.1</a:t>
            </a:r>
            <a:r>
              <a:rPr lang="en-US" dirty="0" smtClean="0"/>
              <a:t>,</a:t>
            </a:r>
            <a:r>
              <a:rPr lang="en-US" baseline="0" dirty="0" smtClean="0"/>
              <a:t> X[0,450]</a:t>
            </a:r>
            <a:r>
              <a:rPr lang="en-US" baseline="-25000" dirty="0" smtClean="0"/>
              <a:t>0</a:t>
            </a:r>
            <a:r>
              <a:rPr lang="en-US" baseline="0" dirty="0" smtClean="0"/>
              <a:t>, Y[0,70]</a:t>
            </a:r>
            <a:r>
              <a:rPr lang="en-US" baseline="-25000" dirty="0" smtClean="0"/>
              <a:t>0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 the handout, and students can work in groups to find solutions to these</a:t>
            </a:r>
            <a:r>
              <a:rPr lang="en-US" baseline="0" dirty="0" smtClean="0"/>
              <a:t> questions.  The handout contains instructions for creating a “basket” for the ball to go through.  (Remind students that they can make the graph look like a ball to go through the hoop.)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problem is also on the handout.  How can we account for the wind in the problem?  X(t)=150 (</a:t>
            </a:r>
            <a:r>
              <a:rPr lang="en-US" dirty="0" err="1" smtClean="0"/>
              <a:t>cos</a:t>
            </a:r>
            <a:r>
              <a:rPr lang="en-US" dirty="0" smtClean="0"/>
              <a:t> x)t - 8.8t.  There</a:t>
            </a:r>
            <a:r>
              <a:rPr lang="en-US" baseline="0" dirty="0" smtClean="0"/>
              <a:t> are instructions for drawing the wall in the outfield.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 the program to draw</a:t>
            </a:r>
            <a:r>
              <a:rPr lang="en-US" baseline="0" dirty="0" smtClean="0"/>
              <a:t> the “steps.” </a:t>
            </a:r>
            <a:r>
              <a:rPr lang="en-US" dirty="0" smtClean="0"/>
              <a:t>before deriving the formulas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</a:t>
            </a:r>
            <a:r>
              <a:rPr lang="en-US" baseline="0" dirty="0" smtClean="0"/>
              <a:t> the equations.  Convert X(t)=5 ft/sec to X(t)=60 inches/sec for the horizontal component.  There is no initial “vertical velocity”, so the only factors are the initial position and the force due to gravity. Y(t)=-192t</a:t>
            </a:r>
            <a:r>
              <a:rPr lang="en-US" baseline="30000" dirty="0" smtClean="0"/>
              <a:t>2</a:t>
            </a:r>
            <a:r>
              <a:rPr lang="en-US" baseline="0" dirty="0" smtClean="0"/>
              <a:t>+112.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Programs</a:t>
            </a:r>
            <a:r>
              <a:rPr lang="en-US" baseline="0" dirty="0" smtClean="0"/>
              <a:t> can be passed from calculator to calculator through the “link” feature of the TI.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link to Angry Birds.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 variables that can be controlled</a:t>
            </a:r>
            <a:r>
              <a:rPr lang="en-US" baseline="0" dirty="0" smtClean="0"/>
              <a:t> by the user are angle and how far back the slingshot is pulled (initial velocity).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Basketball, baseball, golf,</a:t>
            </a:r>
            <a:r>
              <a:rPr lang="en-US" baseline="0" dirty="0" smtClean="0"/>
              <a:t> football,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a picture of the path of the ball.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a “close-up” view of the path of the ball as it leaves the baseball player.  It can be modeled by a right triangle.  Label the angle and the initial velocity.</a:t>
            </a:r>
            <a:r>
              <a:rPr lang="en-US" baseline="0" dirty="0" smtClean="0"/>
              <a:t>  Remind the students that the initial velocity can be represented by a vector in units of feet per second.  Therefore the x- and y- components of the vector would also be in feet per second.  Use sine and cosine to solve for the x- and y-components.  To find out the horizontal distance, multiply by t (time) to reduce the value to feet. (d=</a:t>
            </a:r>
            <a:r>
              <a:rPr lang="en-US" baseline="0" dirty="0" err="1" smtClean="0"/>
              <a:t>rt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having a formula</a:t>
            </a:r>
            <a:r>
              <a:rPr lang="en-US" baseline="0" dirty="0" smtClean="0"/>
              <a:t> for the horizontal distance enough to figure out how far away from home plate the ball will land.  No.  You need to know how long it is in the air.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back to the right triangle and develop a formula for the vertical</a:t>
            </a:r>
            <a:r>
              <a:rPr lang="en-US" baseline="0" dirty="0" smtClean="0"/>
              <a:t> component.  Y(t)=V</a:t>
            </a:r>
            <a:r>
              <a:rPr lang="en-US" baseline="-25000" dirty="0" smtClean="0"/>
              <a:t>o</a:t>
            </a:r>
            <a:r>
              <a:rPr lang="en-US" baseline="0" dirty="0" smtClean="0"/>
              <a:t>(sin x)t – 16t</a:t>
            </a:r>
            <a:r>
              <a:rPr lang="en-US" baseline="30000" dirty="0" smtClean="0"/>
              <a:t>2</a:t>
            </a:r>
            <a:r>
              <a:rPr lang="en-US" baseline="0" dirty="0" smtClean="0"/>
              <a:t> +S</a:t>
            </a:r>
            <a:r>
              <a:rPr lang="en-US" baseline="-25000" dirty="0" smtClean="0"/>
              <a:t>o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51F2-3B26-47E7-B4DF-8F82C014554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851-0976-4E6F-9DBB-18E36898A7D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19ED-51F2-4C19-89E0-C10E9C9F1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851-0976-4E6F-9DBB-18E36898A7D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19ED-51F2-4C19-89E0-C10E9C9F1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851-0976-4E6F-9DBB-18E36898A7D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19ED-51F2-4C19-89E0-C10E9C9F1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851-0976-4E6F-9DBB-18E36898A7D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19ED-51F2-4C19-89E0-C10E9C9F1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851-0976-4E6F-9DBB-18E36898A7D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19ED-51F2-4C19-89E0-C10E9C9F1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851-0976-4E6F-9DBB-18E36898A7D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19ED-51F2-4C19-89E0-C10E9C9F1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851-0976-4E6F-9DBB-18E36898A7D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19ED-51F2-4C19-89E0-C10E9C9F1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851-0976-4E6F-9DBB-18E36898A7D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19ED-51F2-4C19-89E0-C10E9C9F1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851-0976-4E6F-9DBB-18E36898A7D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19ED-51F2-4C19-89E0-C10E9C9F1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851-0976-4E6F-9DBB-18E36898A7D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19ED-51F2-4C19-89E0-C10E9C9F1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2851-0976-4E6F-9DBB-18E36898A7D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19ED-51F2-4C19-89E0-C10E9C9F1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2851-0976-4E6F-9DBB-18E36898A7D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19ED-51F2-4C19-89E0-C10E9C9F1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-hjAY0Xpv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hysicsclassroom.com/shwave/targetsh.cf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Parametric Equations and Projectile 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971800"/>
            <a:ext cx="2743200" cy="2743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Honors Trigonometry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Chapter 8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Section 6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4130" t="10145" r="16304" b="11594"/>
          <a:stretch>
            <a:fillRect/>
          </a:stretch>
        </p:blipFill>
        <p:spPr bwMode="auto">
          <a:xfrm>
            <a:off x="609600" y="24384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Back to our question…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Ovida</a:t>
            </a:r>
            <a:r>
              <a:rPr lang="en-US" dirty="0" smtClean="0"/>
              <a:t> </a:t>
            </a:r>
            <a:r>
              <a:rPr lang="en-US" dirty="0" err="1" smtClean="0"/>
              <a:t>Fentz</a:t>
            </a:r>
            <a:r>
              <a:rPr lang="en-US" dirty="0" smtClean="0"/>
              <a:t> hits a baseball so that it travels at a speed of 120 feet per second and at an angle of 30 degrees to the horizontal.  Assume his bat contacts the ball at a height of 3 ft above the ground.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How far from the plate will the ball land?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Now can we answer this?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Change the </a:t>
            </a:r>
            <a:r>
              <a:rPr lang="en-US" b="1" dirty="0" smtClean="0">
                <a:solidFill>
                  <a:srgbClr val="FF0000"/>
                </a:solidFill>
              </a:rPr>
              <a:t>mode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par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parametric equations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209800"/>
            <a:ext cx="167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Make sure you’re also in</a:t>
            </a:r>
          </a:p>
          <a:p>
            <a:r>
              <a:rPr lang="en-US" sz="3600" dirty="0" smtClean="0"/>
              <a:t>Degree mode </a:t>
            </a:r>
            <a:endParaRPr lang="en-US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05000"/>
            <a:ext cx="5602300" cy="37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4876800" y="2590800"/>
            <a:ext cx="1752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95800" y="31242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FF0000"/>
                </a:solidFill>
              </a:rPr>
              <a:t>y= </a:t>
            </a:r>
            <a:r>
              <a:rPr lang="en-US" dirty="0" smtClean="0"/>
              <a:t>button to enter the equations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52919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FF0000"/>
                </a:solidFill>
              </a:rPr>
              <a:t>y= </a:t>
            </a:r>
            <a:r>
              <a:rPr lang="en-US" dirty="0" smtClean="0"/>
              <a:t>button to enter the equations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438400"/>
            <a:ext cx="4174189" cy="282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886200" y="2743200"/>
            <a:ext cx="990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 flipV="1">
            <a:off x="2895600" y="2514600"/>
            <a:ext cx="990600" cy="5334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22098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Move your cursor to the left of the X</a:t>
            </a:r>
            <a:r>
              <a:rPr lang="en-US" sz="3600" baseline="-25000" dirty="0" smtClean="0"/>
              <a:t>1t</a:t>
            </a:r>
            <a:r>
              <a:rPr lang="en-US" sz="3600" dirty="0" smtClean="0"/>
              <a:t> and hit enter until you get this symbol.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We need a good window to view the path of the ball.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Will we need a negative value for x?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Will we need a negative value for y?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about 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Tmin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Tmax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Tstep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Xmin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Xmax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Xscl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Ymin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Ymax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Yscl</a:t>
            </a:r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Let’s watch it happen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Back to our question…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Ovida</a:t>
            </a:r>
            <a:r>
              <a:rPr lang="en-US" dirty="0" smtClean="0"/>
              <a:t> </a:t>
            </a:r>
            <a:r>
              <a:rPr lang="en-US" dirty="0" err="1" smtClean="0"/>
              <a:t>Fentz</a:t>
            </a:r>
            <a:r>
              <a:rPr lang="en-US" dirty="0" smtClean="0"/>
              <a:t> hits a baseball so that it travels at a speed of 120 feet per second and at an angle of 30 degrees to the horizontal.  Assume his bat contacts the ball at a height of 3 ft above the ground.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4191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How far from the plate did the ball land?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How long does the ball remain in the air?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How high does it get?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Basketball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Allen Iverson shoots a jump shot from 20 feet straight out from the basket.  The ball leaves his hand 8 feet above the floor with an initial velocity of 28 ft/sec and has a take-off angle of 60 degrees.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Does he make the basket?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Does a take-off velocity of 28.6 ft/sec score?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Does a velocity of 30 ft/sec score?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What angle would be needed for an initial velocity of 30 ft/sec?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Baseball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It is the bottom of the ninth, two outs and the Wildcats are behind 6-3.  However, the bases are loaded and Anderson is at the plate.  He swings- it looks like a hit!  He makes contact 3 ft above the </a:t>
            </a:r>
            <a:r>
              <a:rPr lang="en-US" dirty="0"/>
              <a:t>g</a:t>
            </a:r>
            <a:r>
              <a:rPr lang="en-US" dirty="0" smtClean="0"/>
              <a:t>round at an angle of 20</a:t>
            </a:r>
            <a:r>
              <a:rPr lang="en-US" baseline="30000" dirty="0" smtClean="0"/>
              <a:t>o</a:t>
            </a:r>
            <a:r>
              <a:rPr lang="en-US" dirty="0"/>
              <a:t> </a:t>
            </a:r>
            <a:r>
              <a:rPr lang="en-US" dirty="0" smtClean="0"/>
              <a:t>and a velocity of 150 ft/sec.  He hits straight toward center field where there is a fence 20 feet high and 400 ft from home plate.  At the moment the ball is hit, there is a wind blowing at 8.8 ft/sec directly toward the batter.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 it a home run?  If not, can it be caught?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Football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 NFL punter a the 15 yard line kicks a football downfield with an initial velocity of 85 ft/sec at an angle of elevation on 56</a:t>
            </a:r>
            <a:r>
              <a:rPr lang="en-US" baseline="30000" dirty="0" smtClean="0"/>
              <a:t>o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How far down the field will the ball first hit the ground?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What is the maximum height of the ball?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How long is the ball in the air?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What is projectile motion?</a:t>
            </a:r>
            <a:endParaRPr lang="en-US" dirty="0"/>
          </a:p>
        </p:txBody>
      </p:sp>
      <p:pic>
        <p:nvPicPr>
          <p:cNvPr id="3074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What if it doesn’t go up in the beginning?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Run the STEPS program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Use a window of T[1,.8]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.01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X[0,60]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Y[-10, 150]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n-US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Golf ball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1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 golf ball rolls off the top step of a flight of 14 stairs with a horizontal velocity of 5 ft/sec.  The stairs are each 8 inches high and 8 inches wide.  On which step does the ball first bounce?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8100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What parametric equations would model this situation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Enter these equations in the calculator and graph them.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Basketball Free Throws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Programs on the calculator:</a:t>
            </a:r>
          </a:p>
          <a:p>
            <a:pPr>
              <a:buNone/>
            </a:pPr>
            <a:r>
              <a:rPr lang="en-US" dirty="0" smtClean="0"/>
              <a:t>	BBBASKETS</a:t>
            </a:r>
          </a:p>
          <a:p>
            <a:pPr>
              <a:buNone/>
            </a:pPr>
            <a:r>
              <a:rPr lang="en-US" dirty="0" smtClean="0"/>
              <a:t>	BUCKETS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Come up with your own information to get the ball </a:t>
            </a:r>
            <a:r>
              <a:rPr lang="en-US" smtClean="0"/>
              <a:t>in the </a:t>
            </a:r>
            <a:r>
              <a:rPr lang="en-US" dirty="0" smtClean="0"/>
              <a:t>basket!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223" t="28622" r="41582" b="25921"/>
          <a:stretch>
            <a:fillRect/>
          </a:stretch>
        </p:blipFill>
        <p:spPr bwMode="auto">
          <a:xfrm>
            <a:off x="1066800" y="1600200"/>
            <a:ext cx="7315200" cy="470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5410200"/>
            <a:ext cx="480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What variables can you control?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119" t="30305" r="62627" b="36023"/>
          <a:stretch>
            <a:fillRect/>
          </a:stretch>
        </p:blipFill>
        <p:spPr bwMode="auto">
          <a:xfrm>
            <a:off x="457200" y="1524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What sports use projectile motion?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dirty="0" err="1" smtClean="0"/>
              <a:t>Ovida</a:t>
            </a:r>
            <a:r>
              <a:rPr lang="en-US" dirty="0" smtClean="0"/>
              <a:t> </a:t>
            </a:r>
            <a:r>
              <a:rPr lang="en-US" dirty="0" err="1" smtClean="0"/>
              <a:t>Fentz</a:t>
            </a:r>
            <a:r>
              <a:rPr lang="en-US" dirty="0" smtClean="0"/>
              <a:t> hits a baseball so that it travels at a speed of 120 feet per second and at an angle of 30 degrees to the horizontal.  Assume his bat contacts the ball at a height of 3 ft above the ground.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How far from the plate will the ball land?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Ovida</a:t>
            </a:r>
            <a:r>
              <a:rPr lang="en-US" sz="2800" dirty="0" smtClean="0"/>
              <a:t> </a:t>
            </a:r>
            <a:r>
              <a:rPr lang="en-US" sz="2800" dirty="0" err="1" smtClean="0"/>
              <a:t>Fentz</a:t>
            </a:r>
            <a:r>
              <a:rPr lang="en-US" sz="2800" dirty="0" smtClean="0"/>
              <a:t> hits a baseball so that it travels at a speed of 120 feet per second and at an angle of 30 degrees to the horizontal.  Assume his bat contacts the ball at a height of 3 ft above the ground.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Documents and Settings\KalteSus\Local Settings\Temporary Internet Files\Content.IE5\X8PWV9XK\MC9004418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0"/>
            <a:ext cx="1600200" cy="16002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304800" y="6172200"/>
            <a:ext cx="8305800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2286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Let’s model this using what we learned about vectors in chapter 7.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Let’s take a closer look…</a:t>
            </a:r>
            <a:endParaRPr lang="en-US" dirty="0"/>
          </a:p>
        </p:txBody>
      </p:sp>
      <p:pic>
        <p:nvPicPr>
          <p:cNvPr id="6147" name="Picture 3" descr="C:\Documents and Settings\KalteSus\Local Settings\Temporary Internet Files\Content.IE5\X8PWV9XK\MC900441818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444" b="47222"/>
          <a:stretch>
            <a:fillRect/>
          </a:stretch>
        </p:blipFill>
        <p:spPr bwMode="auto">
          <a:xfrm>
            <a:off x="304800" y="3581400"/>
            <a:ext cx="4419600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600200"/>
            <a:ext cx="8496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can we use vectors to model the horizontal motion?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Back to our question…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Ovida</a:t>
            </a:r>
            <a:r>
              <a:rPr lang="en-US" dirty="0" smtClean="0"/>
              <a:t> </a:t>
            </a:r>
            <a:r>
              <a:rPr lang="en-US" dirty="0" err="1" smtClean="0"/>
              <a:t>Fentz</a:t>
            </a:r>
            <a:r>
              <a:rPr lang="en-US" dirty="0" smtClean="0"/>
              <a:t> hits a baseball so that it travels at a speed of 120 feet per second and at an angle of 30 degrees to the horizontal.  Assume his bat contacts the ball at a height of 3 ft above the ground.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How far from the plate will the ball land?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Can we answer this yet?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Let’s take a closer look…</a:t>
            </a:r>
            <a:endParaRPr lang="en-US" dirty="0"/>
          </a:p>
        </p:txBody>
      </p:sp>
      <p:pic>
        <p:nvPicPr>
          <p:cNvPr id="6147" name="Picture 3" descr="C:\Documents and Settings\KalteSus\Local Settings\Temporary Internet Files\Content.IE5\X8PWV9XK\MC900441818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444" b="47222"/>
          <a:stretch>
            <a:fillRect/>
          </a:stretch>
        </p:blipFill>
        <p:spPr bwMode="auto">
          <a:xfrm>
            <a:off x="304800" y="3581400"/>
            <a:ext cx="4419600" cy="289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1524000"/>
            <a:ext cx="8100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can we use vectors to model the vertical motion?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1182A167-4152-4F18-B027-27DC63666D7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1285</Words>
  <Application>Microsoft Office PowerPoint</Application>
  <PresentationFormat>On-screen Show (4:3)</PresentationFormat>
  <Paragraphs>120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Parametric Equations and Projectile Motion</vt:lpstr>
      <vt:lpstr>What is projectile motion?</vt:lpstr>
      <vt:lpstr>What variables can you control?</vt:lpstr>
      <vt:lpstr>What sports use projectile motion?</vt:lpstr>
      <vt:lpstr>Slide 5</vt:lpstr>
      <vt:lpstr>Slide 6</vt:lpstr>
      <vt:lpstr>Let’s take a closer look…</vt:lpstr>
      <vt:lpstr>Back to our question…</vt:lpstr>
      <vt:lpstr>Let’s take a closer look…</vt:lpstr>
      <vt:lpstr>Back to our question…</vt:lpstr>
      <vt:lpstr>Change the mode to par for parametric equations </vt:lpstr>
      <vt:lpstr>Press the y= button to enter the equations</vt:lpstr>
      <vt:lpstr>Press the y= button to enter the equations</vt:lpstr>
      <vt:lpstr>We need a good window to view the path of the ball.</vt:lpstr>
      <vt:lpstr>Let’s watch it happen</vt:lpstr>
      <vt:lpstr>Back to our question…</vt:lpstr>
      <vt:lpstr>Basketball</vt:lpstr>
      <vt:lpstr>Baseball</vt:lpstr>
      <vt:lpstr>Football problem</vt:lpstr>
      <vt:lpstr>What if it doesn’t go up in the beginning?</vt:lpstr>
      <vt:lpstr>Golf ball problem</vt:lpstr>
      <vt:lpstr>Basketball Free Throws</vt:lpstr>
      <vt:lpstr>simulation</vt:lpstr>
    </vt:vector>
  </TitlesOfParts>
  <Company>WCPS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Parametric Equations and Projectile Motion</dc:title>
  <dc:creator>WCPS</dc:creator>
  <cp:lastModifiedBy>Washington County Public Schools</cp:lastModifiedBy>
  <cp:revision>22</cp:revision>
  <dcterms:created xsi:type="dcterms:W3CDTF">2012-01-12T14:31:27Z</dcterms:created>
  <dcterms:modified xsi:type="dcterms:W3CDTF">2012-03-19T18:02:37Z</dcterms:modified>
</cp:coreProperties>
</file>